
<file path=[Content_Types].xml><?xml version="1.0" encoding="utf-8"?>
<Types xmlns="http://schemas.openxmlformats.org/package/2006/content-types">
  <Default Extension="crdownload" ContentType="image/pn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64" r:id="rId4"/>
    <p:sldId id="266" r:id="rId5"/>
    <p:sldId id="258" r:id="rId6"/>
    <p:sldId id="263" r:id="rId7"/>
    <p:sldId id="265" r:id="rId8"/>
    <p:sldId id="259" r:id="rId9"/>
    <p:sldId id="260" r:id="rId10"/>
    <p:sldId id="261" r:id="rId11"/>
    <p:sldId id="26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D6FF"/>
    <a:srgbClr val="2479E0"/>
    <a:srgbClr val="435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snapToObjects="1">
      <p:cViewPr varScale="1">
        <p:scale>
          <a:sx n="104" d="100"/>
          <a:sy n="104" d="100"/>
        </p:scale>
        <p:origin x="232" y="35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7/31/22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7/31/22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7/31/22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7/31/22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7/31/22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7/31/22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7/31/22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7/31/22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7/31/22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7/31/22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7/31/22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7/31/22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crdownload"/><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479E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745C6-5680-700F-D4BC-F9553C2CAF0D}"/>
              </a:ext>
            </a:extLst>
          </p:cNvPr>
          <p:cNvSpPr>
            <a:spLocks noGrp="1"/>
          </p:cNvSpPr>
          <p:nvPr>
            <p:ph type="ctrTitle"/>
          </p:nvPr>
        </p:nvSpPr>
        <p:spPr/>
        <p:txBody>
          <a:bodyPr/>
          <a:lstStyle/>
          <a:p>
            <a:r>
              <a:rPr lang="en-US" dirty="0"/>
              <a:t>Hauntology: A Poetics</a:t>
            </a:r>
          </a:p>
        </p:txBody>
      </p:sp>
      <p:sp>
        <p:nvSpPr>
          <p:cNvPr id="3" name="Subtitle 2">
            <a:extLst>
              <a:ext uri="{FF2B5EF4-FFF2-40B4-BE49-F238E27FC236}">
                <a16:creationId xmlns:a16="http://schemas.microsoft.com/office/drawing/2014/main" id="{29AEE89B-EC55-83CD-E25A-BCA7D8CE11E3}"/>
              </a:ext>
            </a:extLst>
          </p:cNvPr>
          <p:cNvSpPr>
            <a:spLocks noGrp="1"/>
          </p:cNvSpPr>
          <p:nvPr>
            <p:ph type="subTitle" idx="1"/>
          </p:nvPr>
        </p:nvSpPr>
        <p:spPr/>
        <p:txBody>
          <a:bodyPr/>
          <a:lstStyle/>
          <a:p>
            <a:r>
              <a:rPr lang="en-US" dirty="0"/>
              <a:t>an </a:t>
            </a:r>
            <a:r>
              <a:rPr lang="en-US" i="1" dirty="0"/>
              <a:t>EcoTheo</a:t>
            </a:r>
            <a:r>
              <a:rPr lang="en-US" dirty="0"/>
              <a:t> Workshop</a:t>
            </a:r>
          </a:p>
          <a:p>
            <a:r>
              <a:rPr lang="en-US" dirty="0"/>
              <a:t>Han VanderHart</a:t>
            </a:r>
          </a:p>
        </p:txBody>
      </p:sp>
    </p:spTree>
    <p:extLst>
      <p:ext uri="{BB962C8B-B14F-4D97-AF65-F5344CB8AC3E}">
        <p14:creationId xmlns:p14="http://schemas.microsoft.com/office/powerpoint/2010/main" val="1764211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F09E351-F0C9-843C-26C1-2C1DAE8818D3}"/>
              </a:ext>
            </a:extLst>
          </p:cNvPr>
          <p:cNvSpPr>
            <a:spLocks noGrp="1"/>
          </p:cNvSpPr>
          <p:nvPr>
            <p:ph type="title"/>
          </p:nvPr>
        </p:nvSpPr>
        <p:spPr/>
        <p:txBody>
          <a:bodyPr/>
          <a:lstStyle/>
          <a:p>
            <a:r>
              <a:rPr lang="en-US" dirty="0"/>
              <a:t>What is hauntology?</a:t>
            </a:r>
          </a:p>
        </p:txBody>
      </p:sp>
      <p:sp>
        <p:nvSpPr>
          <p:cNvPr id="5" name="Content Placeholder 4">
            <a:extLst>
              <a:ext uri="{FF2B5EF4-FFF2-40B4-BE49-F238E27FC236}">
                <a16:creationId xmlns:a16="http://schemas.microsoft.com/office/drawing/2014/main" id="{D3D34750-B766-13C5-EC25-803209ECDA2A}"/>
              </a:ext>
            </a:extLst>
          </p:cNvPr>
          <p:cNvSpPr>
            <a:spLocks noGrp="1"/>
          </p:cNvSpPr>
          <p:nvPr>
            <p:ph sz="half" idx="1"/>
          </p:nvPr>
        </p:nvSpPr>
        <p:spPr>
          <a:xfrm>
            <a:off x="1235923" y="2638043"/>
            <a:ext cx="4485255" cy="3392053"/>
          </a:xfrm>
        </p:spPr>
        <p:txBody>
          <a:bodyPr>
            <a:normAutofit fontScale="85000" lnSpcReduction="10000"/>
          </a:bodyPr>
          <a:lstStyle/>
          <a:p>
            <a:pPr marL="0" indent="0">
              <a:buNone/>
            </a:pPr>
            <a:r>
              <a:rPr lang="en-US" dirty="0"/>
              <a:t> “…the very experience of everyday life is built around a process that we can call </a:t>
            </a:r>
            <a:r>
              <a:rPr lang="en-US" dirty="0" err="1"/>
              <a:t>hauntogenic</a:t>
            </a:r>
            <a:r>
              <a:rPr lang="en-US" dirty="0"/>
              <a:t>, and whose major by-product is a steady stream of ghosts."</a:t>
            </a:r>
          </a:p>
          <a:p>
            <a:pPr marL="0" indent="0">
              <a:buNone/>
            </a:pPr>
            <a:r>
              <a:rPr lang="en-US" dirty="0"/>
              <a:t>Sadeq Rahim</a:t>
            </a:r>
            <a:r>
              <a:rPr lang="en-US" i="1" dirty="0"/>
              <a:t>, The Hauntology of Everyday Life</a:t>
            </a:r>
          </a:p>
          <a:p>
            <a:pPr marL="0" indent="0">
              <a:buNone/>
            </a:pPr>
            <a:endParaRPr lang="en-US" i="1" dirty="0"/>
          </a:p>
          <a:p>
            <a:pPr marL="0" indent="0">
              <a:buNone/>
            </a:pPr>
            <a:r>
              <a:rPr lang="en-US" dirty="0"/>
              <a:t>Derrida’s notion of “hauntology”: “describes a situation of temporal and ontological disjunction in which presence, especially socially and culturally, is replaced by a deferred non-origin.”</a:t>
            </a:r>
            <a:endParaRPr lang="en-US" i="1" dirty="0"/>
          </a:p>
          <a:p>
            <a:pPr marL="0" indent="0">
              <a:buNone/>
            </a:pPr>
            <a:r>
              <a:rPr lang="en-US" b="1" dirty="0"/>
              <a:t>Note: this workshop is less about trapping ghosts then it is about letting ghosts in.</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6" name="Content Placeholder 5">
            <a:extLst>
              <a:ext uri="{FF2B5EF4-FFF2-40B4-BE49-F238E27FC236}">
                <a16:creationId xmlns:a16="http://schemas.microsoft.com/office/drawing/2014/main" id="{72A7DC49-C8EF-F52F-0A97-0B9ED45A2D1D}"/>
              </a:ext>
            </a:extLst>
          </p:cNvPr>
          <p:cNvSpPr>
            <a:spLocks noGrp="1"/>
          </p:cNvSpPr>
          <p:nvPr>
            <p:ph sz="half" idx="2"/>
          </p:nvPr>
        </p:nvSpPr>
        <p:spPr>
          <a:xfrm>
            <a:off x="5721178" y="2505583"/>
            <a:ext cx="5103340" cy="3651545"/>
          </a:xfrm>
        </p:spPr>
        <p:txBody>
          <a:bodyPr>
            <a:normAutofit fontScale="85000" lnSpcReduction="10000"/>
          </a:bodyPr>
          <a:lstStyle/>
          <a:p>
            <a:pPr marL="0" indent="0">
              <a:buNone/>
            </a:pPr>
            <a:r>
              <a:rPr lang="en-US" sz="2100" dirty="0"/>
              <a:t>Ghosts arrive from the past and appear in the present. </a:t>
            </a:r>
            <a:r>
              <a:rPr lang="en-US" sz="2100" b="1" dirty="0"/>
              <a:t>However, the ghost cannot be properly said to belong to the past</a:t>
            </a:r>
            <a:r>
              <a:rPr lang="en-US" sz="2100" dirty="0"/>
              <a:t>.... Does then the 'historical' person who is identified with the ghost properly belong to the present? Surely not, as the idea of a return from death fractures all traditional conceptions of temporality. The temporality to which the ghost is subject is therefore paradoxical, at once they 'return' and make their apparitional debut [...] any attempt to isolate the origin of language will find its inaugural moment already dependent upon a system of linguistic differences that have been installed prior to the '</a:t>
            </a:r>
            <a:r>
              <a:rPr lang="en-US" sz="2100" dirty="0" err="1"/>
              <a:t>originary</a:t>
            </a:r>
            <a:r>
              <a:rPr lang="en-US" sz="2100" dirty="0"/>
              <a:t>' moment .</a:t>
            </a:r>
          </a:p>
          <a:p>
            <a:pPr marL="0" indent="0">
              <a:buNone/>
            </a:pPr>
            <a:r>
              <a:rPr lang="en-US" dirty="0"/>
              <a:t>Peter Buse and Andrew Scott</a:t>
            </a:r>
          </a:p>
          <a:p>
            <a:endParaRPr lang="en-US" dirty="0"/>
          </a:p>
        </p:txBody>
      </p:sp>
      <p:pic>
        <p:nvPicPr>
          <p:cNvPr id="10" name="Graphic 9" descr="Ghost with solid fill">
            <a:extLst>
              <a:ext uri="{FF2B5EF4-FFF2-40B4-BE49-F238E27FC236}">
                <a16:creationId xmlns:a16="http://schemas.microsoft.com/office/drawing/2014/main" id="{E24BC90B-4B9D-9ED0-7100-30CDB011B1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77229" y="4551066"/>
            <a:ext cx="1958233" cy="1958233"/>
          </a:xfrm>
          <a:prstGeom prst="rect">
            <a:avLst/>
          </a:prstGeom>
        </p:spPr>
      </p:pic>
      <p:pic>
        <p:nvPicPr>
          <p:cNvPr id="12" name="Graphic 11" descr="Ghost with solid fill">
            <a:extLst>
              <a:ext uri="{FF2B5EF4-FFF2-40B4-BE49-F238E27FC236}">
                <a16:creationId xmlns:a16="http://schemas.microsoft.com/office/drawing/2014/main" id="{A8BFD195-5046-444D-D7CB-8833D10D37C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14875" y="5699928"/>
            <a:ext cx="914400" cy="914400"/>
          </a:xfrm>
          <a:prstGeom prst="rect">
            <a:avLst/>
          </a:prstGeom>
        </p:spPr>
      </p:pic>
    </p:spTree>
    <p:extLst>
      <p:ext uri="{BB962C8B-B14F-4D97-AF65-F5344CB8AC3E}">
        <p14:creationId xmlns:p14="http://schemas.microsoft.com/office/powerpoint/2010/main" val="4125798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E4A6A-B885-459A-3D0B-A4775ADD1319}"/>
              </a:ext>
            </a:extLst>
          </p:cNvPr>
          <p:cNvSpPr>
            <a:spLocks noGrp="1"/>
          </p:cNvSpPr>
          <p:nvPr>
            <p:ph type="title"/>
          </p:nvPr>
        </p:nvSpPr>
        <p:spPr/>
        <p:txBody>
          <a:bodyPr>
            <a:normAutofit/>
          </a:bodyPr>
          <a:lstStyle/>
          <a:p>
            <a:r>
              <a:rPr lang="en-US" b="1" dirty="0"/>
              <a:t>Excerpt from </a:t>
            </a:r>
            <a:r>
              <a:rPr lang="en-US" b="1" dirty="0" err="1"/>
              <a:t>Jorie</a:t>
            </a:r>
            <a:r>
              <a:rPr lang="en-US" b="1" dirty="0"/>
              <a:t> Graham’s “Some Notes on Silence”</a:t>
            </a:r>
            <a:endParaRPr lang="en-US" dirty="0"/>
          </a:p>
        </p:txBody>
      </p:sp>
      <p:sp>
        <p:nvSpPr>
          <p:cNvPr id="3" name="Content Placeholder 2">
            <a:extLst>
              <a:ext uri="{FF2B5EF4-FFF2-40B4-BE49-F238E27FC236}">
                <a16:creationId xmlns:a16="http://schemas.microsoft.com/office/drawing/2014/main" id="{28A74E3F-BEAC-C1C9-532F-7A34106DF360}"/>
              </a:ext>
            </a:extLst>
          </p:cNvPr>
          <p:cNvSpPr>
            <a:spLocks noGrp="1"/>
          </p:cNvSpPr>
          <p:nvPr>
            <p:ph idx="1"/>
          </p:nvPr>
        </p:nvSpPr>
        <p:spPr/>
        <p:txBody>
          <a:bodyPr>
            <a:normAutofit fontScale="85000" lnSpcReduction="20000"/>
          </a:bodyPr>
          <a:lstStyle/>
          <a:p>
            <a:pPr marL="0" indent="0">
              <a:buNone/>
            </a:pPr>
            <a:r>
              <a:rPr lang="en-US" dirty="0"/>
              <a:t>                                                   I need to feel the places where the language </a:t>
            </a:r>
          </a:p>
          <a:p>
            <a:pPr marL="0" indent="0">
              <a:buNone/>
            </a:pPr>
            <a:r>
              <a:rPr lang="en-US" dirty="0"/>
              <a:t>fails, as much as one can. Silence which is awe or astonishment, the speech ripped</a:t>
            </a:r>
          </a:p>
          <a:p>
            <a:pPr marL="0" indent="0">
              <a:buNone/>
            </a:pPr>
            <a:r>
              <a:rPr lang="en-US" dirty="0"/>
              <a:t>out of you. All forms of death and mystery, therefore, working in each poem</a:t>
            </a:r>
          </a:p>
          <a:p>
            <a:pPr marL="0" indent="0">
              <a:buNone/>
            </a:pPr>
            <a:r>
              <a:rPr lang="en-US" dirty="0"/>
              <a:t>against the hurry of speech, the bravery of speech. And I think it is very</a:t>
            </a:r>
          </a:p>
          <a:p>
            <a:pPr marL="0" indent="0">
              <a:buNone/>
            </a:pPr>
            <a:r>
              <a:rPr lang="en-US" dirty="0"/>
              <a:t>important to feel the presence of that ocean in the poem, in the act of writing</a:t>
            </a:r>
          </a:p>
          <a:p>
            <a:pPr marL="0" indent="0">
              <a:buNone/>
            </a:pPr>
            <a:r>
              <a:rPr lang="en-US" dirty="0"/>
              <a:t>the poem. Its emissaries are the white space, of course, the full stops. But, also,</a:t>
            </a:r>
          </a:p>
          <a:p>
            <a:pPr marL="0" indent="0">
              <a:buNone/>
            </a:pPr>
            <a:r>
              <a:rPr lang="en-US" dirty="0"/>
              <a:t>all acts of grammar, which are its inroads. And the way the lines break, or slow.</a:t>
            </a:r>
          </a:p>
          <a:p>
            <a:pPr marL="0" indent="0">
              <a:buNone/>
            </a:pPr>
            <a:r>
              <a:rPr lang="en-US" dirty="0"/>
              <a:t>I'd like to think you can feel, by its accurate failures, the forces pressing against</a:t>
            </a:r>
          </a:p>
          <a:p>
            <a:pPr marL="0" indent="0">
              <a:buNone/>
            </a:pPr>
            <a:r>
              <a:rPr lang="en-US" dirty="0"/>
              <a:t>the sentence, the time order. And certain kinds of words, too, are messengers</a:t>
            </a:r>
          </a:p>
          <a:p>
            <a:pPr marL="0" indent="0">
              <a:buNone/>
            </a:pPr>
            <a:r>
              <a:rPr lang="en-US" dirty="0"/>
              <a:t>of silence. </a:t>
            </a:r>
          </a:p>
        </p:txBody>
      </p:sp>
    </p:spTree>
    <p:extLst>
      <p:ext uri="{BB962C8B-B14F-4D97-AF65-F5344CB8AC3E}">
        <p14:creationId xmlns:p14="http://schemas.microsoft.com/office/powerpoint/2010/main" val="2083803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C81005-2CF9-E67B-8C4A-9D775DFD31AB}"/>
              </a:ext>
            </a:extLst>
          </p:cNvPr>
          <p:cNvSpPr txBox="1"/>
          <p:nvPr/>
        </p:nvSpPr>
        <p:spPr>
          <a:xfrm>
            <a:off x="1075038" y="284206"/>
            <a:ext cx="4028988" cy="5909310"/>
          </a:xfrm>
          <a:prstGeom prst="rect">
            <a:avLst/>
          </a:prstGeom>
          <a:noFill/>
        </p:spPr>
        <p:txBody>
          <a:bodyPr wrap="none" rtlCol="0">
            <a:spAutoFit/>
          </a:bodyPr>
          <a:lstStyle/>
          <a:p>
            <a:r>
              <a:rPr lang="en-US" b="1" dirty="0"/>
              <a:t>The Way Things Work </a:t>
            </a:r>
            <a:r>
              <a:rPr lang="en-US" dirty="0"/>
              <a:t>– </a:t>
            </a:r>
            <a:r>
              <a:rPr lang="en-US" dirty="0" err="1"/>
              <a:t>Jorie</a:t>
            </a:r>
            <a:r>
              <a:rPr lang="en-US" dirty="0"/>
              <a:t> Graham</a:t>
            </a:r>
          </a:p>
          <a:p>
            <a:r>
              <a:rPr lang="en-US" dirty="0"/>
              <a:t> </a:t>
            </a:r>
          </a:p>
          <a:p>
            <a:r>
              <a:rPr lang="en-US" dirty="0"/>
              <a:t> </a:t>
            </a:r>
          </a:p>
          <a:p>
            <a:r>
              <a:rPr lang="en-US" dirty="0"/>
              <a:t>is by admitting</a:t>
            </a:r>
          </a:p>
          <a:p>
            <a:r>
              <a:rPr lang="en-US" dirty="0"/>
              <a:t>or opening away.</a:t>
            </a:r>
          </a:p>
          <a:p>
            <a:r>
              <a:rPr lang="en-US" dirty="0"/>
              <a:t>This is the simplest form</a:t>
            </a:r>
          </a:p>
          <a:p>
            <a:r>
              <a:rPr lang="en-US" dirty="0"/>
              <a:t>of current: Blue</a:t>
            </a:r>
          </a:p>
          <a:p>
            <a:r>
              <a:rPr lang="en-US" dirty="0"/>
              <a:t>moving through blue;</a:t>
            </a:r>
          </a:p>
          <a:p>
            <a:r>
              <a:rPr lang="en-US" dirty="0"/>
              <a:t>blue through purple;</a:t>
            </a:r>
          </a:p>
          <a:p>
            <a:r>
              <a:rPr lang="en-US" dirty="0"/>
              <a:t>the objects of desire</a:t>
            </a:r>
          </a:p>
          <a:p>
            <a:r>
              <a:rPr lang="en-US" dirty="0"/>
              <a:t>opening upon themselves</a:t>
            </a:r>
          </a:p>
          <a:p>
            <a:r>
              <a:rPr lang="en-US" dirty="0"/>
              <a:t>without us;</a:t>
            </a:r>
          </a:p>
          <a:p>
            <a:r>
              <a:rPr lang="en-US" dirty="0"/>
              <a:t>the objects of faith.</a:t>
            </a:r>
          </a:p>
          <a:p>
            <a:r>
              <a:rPr lang="en-US" dirty="0"/>
              <a:t>The way things work</a:t>
            </a:r>
          </a:p>
          <a:p>
            <a:r>
              <a:rPr lang="en-US" dirty="0"/>
              <a:t>is by solution,</a:t>
            </a:r>
          </a:p>
          <a:p>
            <a:r>
              <a:rPr lang="en-US" dirty="0"/>
              <a:t>resistance lessened or</a:t>
            </a:r>
          </a:p>
          <a:p>
            <a:r>
              <a:rPr lang="en-US" dirty="0"/>
              <a:t>increased and taken</a:t>
            </a:r>
          </a:p>
          <a:p>
            <a:r>
              <a:rPr lang="en-US" dirty="0"/>
              <a:t>advantage of.</a:t>
            </a:r>
          </a:p>
          <a:p>
            <a:r>
              <a:rPr lang="en-US" dirty="0"/>
              <a:t>The way things work</a:t>
            </a:r>
          </a:p>
          <a:p>
            <a:r>
              <a:rPr lang="en-US" dirty="0"/>
              <a:t>is that we finally believe</a:t>
            </a:r>
          </a:p>
          <a:p>
            <a:endParaRPr lang="en-US" dirty="0"/>
          </a:p>
        </p:txBody>
      </p:sp>
      <p:sp>
        <p:nvSpPr>
          <p:cNvPr id="5" name="TextBox 4">
            <a:extLst>
              <a:ext uri="{FF2B5EF4-FFF2-40B4-BE49-F238E27FC236}">
                <a16:creationId xmlns:a16="http://schemas.microsoft.com/office/drawing/2014/main" id="{B50B7AEC-F4E5-C63F-B5E5-D0A575377C0C}"/>
              </a:ext>
            </a:extLst>
          </p:cNvPr>
          <p:cNvSpPr txBox="1"/>
          <p:nvPr/>
        </p:nvSpPr>
        <p:spPr>
          <a:xfrm>
            <a:off x="4795608" y="1028343"/>
            <a:ext cx="2825004" cy="4801314"/>
          </a:xfrm>
          <a:prstGeom prst="rect">
            <a:avLst/>
          </a:prstGeom>
          <a:noFill/>
        </p:spPr>
        <p:txBody>
          <a:bodyPr wrap="none" rtlCol="0">
            <a:spAutoFit/>
          </a:bodyPr>
          <a:lstStyle/>
          <a:p>
            <a:r>
              <a:rPr lang="en-US" dirty="0"/>
              <a:t>they are there,</a:t>
            </a:r>
          </a:p>
          <a:p>
            <a:r>
              <a:rPr lang="en-US" dirty="0"/>
              <a:t>common and able</a:t>
            </a:r>
          </a:p>
          <a:p>
            <a:r>
              <a:rPr lang="en-US" dirty="0"/>
              <a:t>to illustrate themselves.</a:t>
            </a:r>
          </a:p>
          <a:p>
            <a:r>
              <a:rPr lang="en-US" dirty="0"/>
              <a:t>Wheel, kinetic flow,</a:t>
            </a:r>
          </a:p>
          <a:p>
            <a:r>
              <a:rPr lang="en-US" dirty="0"/>
              <a:t>rising and falling water,</a:t>
            </a:r>
          </a:p>
          <a:p>
            <a:r>
              <a:rPr lang="en-US" dirty="0"/>
              <a:t>ingots, levers and keys,</a:t>
            </a:r>
          </a:p>
          <a:p>
            <a:r>
              <a:rPr lang="en-US" dirty="0"/>
              <a:t>I believe in you,</a:t>
            </a:r>
          </a:p>
          <a:p>
            <a:r>
              <a:rPr lang="en-US" dirty="0"/>
              <a:t>cylinder lock, pully,</a:t>
            </a:r>
          </a:p>
          <a:p>
            <a:r>
              <a:rPr lang="en-US" dirty="0"/>
              <a:t>lifting tackle and</a:t>
            </a:r>
          </a:p>
          <a:p>
            <a:r>
              <a:rPr lang="en-US" dirty="0"/>
              <a:t>Crane lift your small head—</a:t>
            </a:r>
          </a:p>
          <a:p>
            <a:r>
              <a:rPr lang="en-US" dirty="0"/>
              <a:t>I believe in you—</a:t>
            </a:r>
          </a:p>
          <a:p>
            <a:r>
              <a:rPr lang="en-US" dirty="0"/>
              <a:t>your head is the horizon to</a:t>
            </a:r>
          </a:p>
          <a:p>
            <a:r>
              <a:rPr lang="en-US" dirty="0"/>
              <a:t>my hand. I believe</a:t>
            </a:r>
          </a:p>
          <a:p>
            <a:r>
              <a:rPr lang="en-US" dirty="0"/>
              <a:t>forever in the hooks.</a:t>
            </a:r>
          </a:p>
          <a:p>
            <a:r>
              <a:rPr lang="en-US" dirty="0"/>
              <a:t>The way things work</a:t>
            </a:r>
          </a:p>
          <a:p>
            <a:r>
              <a:rPr lang="en-US" dirty="0"/>
              <a:t>is that eventually</a:t>
            </a:r>
          </a:p>
          <a:p>
            <a:r>
              <a:rPr lang="en-US" dirty="0"/>
              <a:t>something catches.</a:t>
            </a:r>
          </a:p>
        </p:txBody>
      </p:sp>
      <p:pic>
        <p:nvPicPr>
          <p:cNvPr id="7" name="Picture 6" descr="Giant fishhook">
            <a:extLst>
              <a:ext uri="{FF2B5EF4-FFF2-40B4-BE49-F238E27FC236}">
                <a16:creationId xmlns:a16="http://schemas.microsoft.com/office/drawing/2014/main" id="{0D631A51-3BC7-CEBD-5376-F973FCBEF90B}"/>
              </a:ext>
            </a:extLst>
          </p:cNvPr>
          <p:cNvPicPr>
            <a:picLocks noChangeAspect="1"/>
          </p:cNvPicPr>
          <p:nvPr/>
        </p:nvPicPr>
        <p:blipFill>
          <a:blip r:embed="rId2"/>
          <a:stretch>
            <a:fillRect/>
          </a:stretch>
        </p:blipFill>
        <p:spPr>
          <a:xfrm>
            <a:off x="8473794" y="586946"/>
            <a:ext cx="3248062" cy="5684108"/>
          </a:xfrm>
          <a:prstGeom prst="rect">
            <a:avLst/>
          </a:prstGeom>
        </p:spPr>
      </p:pic>
    </p:spTree>
    <p:extLst>
      <p:ext uri="{BB962C8B-B14F-4D97-AF65-F5344CB8AC3E}">
        <p14:creationId xmlns:p14="http://schemas.microsoft.com/office/powerpoint/2010/main" val="935975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83D16-3D11-34F0-75D4-B542002AEF79}"/>
              </a:ext>
            </a:extLst>
          </p:cNvPr>
          <p:cNvSpPr>
            <a:spLocks noGrp="1"/>
          </p:cNvSpPr>
          <p:nvPr>
            <p:ph type="title"/>
          </p:nvPr>
        </p:nvSpPr>
        <p:spPr/>
        <p:txBody>
          <a:bodyPr/>
          <a:lstStyle/>
          <a:p>
            <a:r>
              <a:rPr lang="en-US" dirty="0"/>
              <a:t>5-Minute Writing Warm Up</a:t>
            </a:r>
          </a:p>
        </p:txBody>
      </p:sp>
      <p:sp>
        <p:nvSpPr>
          <p:cNvPr id="5" name="Content Placeholder 4">
            <a:extLst>
              <a:ext uri="{FF2B5EF4-FFF2-40B4-BE49-F238E27FC236}">
                <a16:creationId xmlns:a16="http://schemas.microsoft.com/office/drawing/2014/main" id="{ADCB9B1B-6225-4A9F-BA89-CE1F1751DA80}"/>
              </a:ext>
            </a:extLst>
          </p:cNvPr>
          <p:cNvSpPr>
            <a:spLocks noGrp="1"/>
          </p:cNvSpPr>
          <p:nvPr>
            <p:ph idx="1"/>
          </p:nvPr>
        </p:nvSpPr>
        <p:spPr>
          <a:xfrm>
            <a:off x="2231136" y="2638044"/>
            <a:ext cx="3864864" cy="3651545"/>
          </a:xfrm>
        </p:spPr>
        <p:txBody>
          <a:bodyPr>
            <a:normAutofit/>
          </a:bodyPr>
          <a:lstStyle/>
          <a:p>
            <a:pPr marL="0" indent="0">
              <a:buNone/>
            </a:pPr>
            <a:r>
              <a:rPr lang="en-US" sz="2000" dirty="0"/>
              <a:t>What is it that haunts you and your writing? </a:t>
            </a:r>
          </a:p>
          <a:p>
            <a:pPr marL="0" indent="0">
              <a:buNone/>
            </a:pPr>
            <a:endParaRPr lang="en-US" sz="2000" dirty="0"/>
          </a:p>
          <a:p>
            <a:pPr marL="0" indent="0">
              <a:buNone/>
            </a:pPr>
            <a:r>
              <a:rPr lang="en-US" sz="2000" dirty="0"/>
              <a:t>Begin by writing a list, either as prose or in lines.</a:t>
            </a:r>
          </a:p>
        </p:txBody>
      </p:sp>
      <p:pic>
        <p:nvPicPr>
          <p:cNvPr id="7" name="Picture 6" descr="Abandoned house in stormy weather">
            <a:extLst>
              <a:ext uri="{FF2B5EF4-FFF2-40B4-BE49-F238E27FC236}">
                <a16:creationId xmlns:a16="http://schemas.microsoft.com/office/drawing/2014/main" id="{8900D20D-6353-E0C3-C0E3-DF6CFDB32846}"/>
              </a:ext>
            </a:extLst>
          </p:cNvPr>
          <p:cNvPicPr>
            <a:picLocks noChangeAspect="1"/>
          </p:cNvPicPr>
          <p:nvPr/>
        </p:nvPicPr>
        <p:blipFill>
          <a:blip r:embed="rId2"/>
          <a:stretch>
            <a:fillRect/>
          </a:stretch>
        </p:blipFill>
        <p:spPr>
          <a:xfrm>
            <a:off x="6880654" y="2638044"/>
            <a:ext cx="3560805" cy="3560805"/>
          </a:xfrm>
          <a:prstGeom prst="rect">
            <a:avLst/>
          </a:prstGeom>
        </p:spPr>
      </p:pic>
    </p:spTree>
    <p:extLst>
      <p:ext uri="{BB962C8B-B14F-4D97-AF65-F5344CB8AC3E}">
        <p14:creationId xmlns:p14="http://schemas.microsoft.com/office/powerpoint/2010/main" val="2807344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A4ECC-7E16-37E3-F5A9-EAB4513DAC66}"/>
              </a:ext>
            </a:extLst>
          </p:cNvPr>
          <p:cNvSpPr>
            <a:spLocks noGrp="1"/>
          </p:cNvSpPr>
          <p:nvPr>
            <p:ph type="title"/>
          </p:nvPr>
        </p:nvSpPr>
        <p:spPr>
          <a:xfrm>
            <a:off x="2121986" y="234778"/>
            <a:ext cx="7491571" cy="1000898"/>
          </a:xfrm>
        </p:spPr>
        <p:txBody>
          <a:bodyPr>
            <a:normAutofit fontScale="90000"/>
          </a:bodyPr>
          <a:lstStyle/>
          <a:p>
            <a:r>
              <a:rPr lang="en-US" b="1" dirty="0"/>
              <a:t>Excerpt from M. </a:t>
            </a:r>
            <a:r>
              <a:rPr lang="en-US" b="1" dirty="0" err="1"/>
              <a:t>NourbeSe</a:t>
            </a:r>
            <a:r>
              <a:rPr lang="en-US" b="1" dirty="0"/>
              <a:t> Philip’s </a:t>
            </a:r>
            <a:r>
              <a:rPr lang="en-US" b="1" i="1" dirty="0" err="1"/>
              <a:t>Zong</a:t>
            </a:r>
            <a:r>
              <a:rPr lang="en-US" b="1" i="1" dirty="0"/>
              <a:t>!    (“Notanda”)</a:t>
            </a:r>
            <a:endParaRPr lang="en-US" dirty="0"/>
          </a:p>
        </p:txBody>
      </p:sp>
      <p:sp>
        <p:nvSpPr>
          <p:cNvPr id="5" name="Content Placeholder 4">
            <a:extLst>
              <a:ext uri="{FF2B5EF4-FFF2-40B4-BE49-F238E27FC236}">
                <a16:creationId xmlns:a16="http://schemas.microsoft.com/office/drawing/2014/main" id="{923F8EA2-7109-CFD9-1E6D-E452E55C1C63}"/>
              </a:ext>
            </a:extLst>
          </p:cNvPr>
          <p:cNvSpPr>
            <a:spLocks noGrp="1"/>
          </p:cNvSpPr>
          <p:nvPr>
            <p:ph idx="1"/>
          </p:nvPr>
        </p:nvSpPr>
        <p:spPr>
          <a:xfrm>
            <a:off x="420131" y="1359243"/>
            <a:ext cx="11133438" cy="5128054"/>
          </a:xfrm>
        </p:spPr>
        <p:txBody>
          <a:bodyPr>
            <a:noAutofit/>
          </a:bodyPr>
          <a:lstStyle/>
          <a:p>
            <a:pPr marL="0" indent="0">
              <a:buNone/>
            </a:pPr>
            <a:r>
              <a:rPr lang="en-US" sz="1400" dirty="0"/>
              <a:t>I, too, want the bones.</a:t>
            </a:r>
          </a:p>
          <a:p>
            <a:pPr marL="0" indent="0">
              <a:buNone/>
            </a:pPr>
            <a:r>
              <a:rPr lang="en-US" sz="1400" dirty="0"/>
              <a:t>I come — albeit slowly — to the understanding that </a:t>
            </a:r>
            <a:r>
              <a:rPr lang="en-US" sz="1400" i="1" dirty="0" err="1"/>
              <a:t>Zong</a:t>
            </a:r>
            <a:r>
              <a:rPr lang="en-US" sz="1400" i="1" dirty="0"/>
              <a:t>!</a:t>
            </a:r>
            <a:r>
              <a:rPr lang="en-US" sz="1400" dirty="0"/>
              <a:t> is hauntological; it is a work of haunting, a wake of sorts, where the </a:t>
            </a:r>
            <a:r>
              <a:rPr lang="en-US" sz="1400" dirty="0" err="1"/>
              <a:t>spectres</a:t>
            </a:r>
            <a:r>
              <a:rPr lang="en-US" sz="1400" dirty="0"/>
              <a:t> of the undead make themselves present. And only in not-telling can the story be told; only in the space where it's not told—literally in the margins of the text, a sort of negative space, a space not so much of non-meaning as anti-meaning.</a:t>
            </a:r>
          </a:p>
          <a:p>
            <a:pPr marL="0" indent="0">
              <a:buNone/>
            </a:pPr>
            <a:r>
              <a:rPr lang="en-US" sz="1400" dirty="0"/>
              <a:t>Our entrance to the past is through memory - either oral or written. And water. In this case salt water. Sea water. And, as the ocean appears to be the same yet is constantly in motion, affected by tidal movements, so too this memory appears stationary yet is shifting always. Repetition drives the event and the memory simultaneously, becoming a haunting, becoming spectral in its nature.</a:t>
            </a:r>
          </a:p>
          <a:p>
            <a:pPr marL="0" indent="0">
              <a:buNone/>
            </a:pPr>
            <a:r>
              <a:rPr lang="en-US" sz="1400" dirty="0"/>
              <a:t>Haunted by “generations of skulls and spirits,” I want the bones.</a:t>
            </a:r>
          </a:p>
          <a:p>
            <a:pPr marL="0" indent="0">
              <a:buNone/>
            </a:pPr>
            <a:r>
              <a:rPr lang="en-US" sz="1400" i="1" dirty="0"/>
              <a:t>November 2005 - Munich Airport</a:t>
            </a:r>
            <a:endParaRPr lang="en-US" sz="1400" dirty="0"/>
          </a:p>
          <a:p>
            <a:pPr marL="0" indent="0">
              <a:buNone/>
            </a:pPr>
            <a:r>
              <a:rPr lang="en-US" sz="1400" i="1" dirty="0"/>
              <a:t>While waiting to make a connection, I sit and watch the flow of people and suddenly become aware that the fragment appears more precious, more beautiful than the whole, if only for its brokenness. Perhaps, the fragment allows for the imagination to complete its missing aspects - we can talk, therefore, of the poetics of fragmentation.</a:t>
            </a:r>
            <a:endParaRPr lang="en-US" sz="1400" dirty="0"/>
          </a:p>
          <a:p>
            <a:pPr marL="0" indent="0">
              <a:buNone/>
            </a:pPr>
            <a:r>
              <a:rPr lang="en-US" sz="1400" dirty="0"/>
              <a:t>Re-reading </a:t>
            </a:r>
            <a:r>
              <a:rPr lang="en-US" sz="1400" i="1" dirty="0"/>
              <a:t>Specters of Marx</a:t>
            </a:r>
            <a:r>
              <a:rPr lang="en-US" sz="1400" dirty="0"/>
              <a:t> by Derrida has clarified some of my own thoughts and confirmed me in my earlier feelings that </a:t>
            </a:r>
            <a:r>
              <a:rPr lang="en-US" sz="1400" i="1" dirty="0" err="1"/>
              <a:t>Zong</a:t>
            </a:r>
            <a:r>
              <a:rPr lang="en-US" sz="1400" i="1" dirty="0"/>
              <a:t>!</a:t>
            </a:r>
            <a:r>
              <a:rPr lang="en-US" sz="1400" dirty="0"/>
              <a:t> is a wake. It is a work that employs memory in the service of mourning - an act that could not be done before, as I've argued in an earlier essay about the possible and potential functions of memory.? Using Hamlet to interrogate the apparently defunct place and role of Marx and Marxism, Derrida asserts that we must identify the remains and localize the dead. The "work of mourning,' he writes, demands clarity: that we know who the deceased is; whose grave it is; where the grave is and that the body or bodies "remain there" - in situ. This imperative for identification, this necessity to lay the bones to rest echo the remarks of the young forensic scientist.</a:t>
            </a:r>
          </a:p>
          <a:p>
            <a:pPr marL="0" indent="0">
              <a:buNone/>
            </a:pPr>
            <a:r>
              <a:rPr lang="en-US" sz="1400" dirty="0"/>
              <a:t>I feel strongly that I need to seek “permission” to bring the stories of these murdered Africans to light—above the surface of the water—to “</a:t>
            </a:r>
            <a:r>
              <a:rPr lang="en-US" sz="1400" dirty="0" err="1"/>
              <a:t>exaqua</a:t>
            </a:r>
            <a:r>
              <a:rPr lang="en-US" sz="1400" dirty="0"/>
              <a:t>” them from their “liquid graves.” Indeed, the stories of all the dead.</a:t>
            </a:r>
          </a:p>
          <a:p>
            <a:pPr marL="0" indent="0">
              <a:buNone/>
            </a:pPr>
            <a:endParaRPr lang="en-US" sz="1400" dirty="0"/>
          </a:p>
        </p:txBody>
      </p:sp>
    </p:spTree>
    <p:extLst>
      <p:ext uri="{BB962C8B-B14F-4D97-AF65-F5344CB8AC3E}">
        <p14:creationId xmlns:p14="http://schemas.microsoft.com/office/powerpoint/2010/main" val="1711231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C726AB-7957-BE31-824C-E5673DB5FB33}"/>
              </a:ext>
            </a:extLst>
          </p:cNvPr>
          <p:cNvPicPr>
            <a:picLocks noChangeAspect="1"/>
          </p:cNvPicPr>
          <p:nvPr/>
        </p:nvPicPr>
        <p:blipFill>
          <a:blip r:embed="rId2"/>
          <a:stretch>
            <a:fillRect/>
          </a:stretch>
        </p:blipFill>
        <p:spPr>
          <a:xfrm>
            <a:off x="6799820" y="389718"/>
            <a:ext cx="4753748" cy="6078563"/>
          </a:xfrm>
          <a:prstGeom prst="rect">
            <a:avLst/>
          </a:prstGeom>
        </p:spPr>
      </p:pic>
      <p:pic>
        <p:nvPicPr>
          <p:cNvPr id="7" name="Picture 6">
            <a:extLst>
              <a:ext uri="{FF2B5EF4-FFF2-40B4-BE49-F238E27FC236}">
                <a16:creationId xmlns:a16="http://schemas.microsoft.com/office/drawing/2014/main" id="{CAEDC6F6-9A9C-6306-1882-C55EF1E67D20}"/>
              </a:ext>
            </a:extLst>
          </p:cNvPr>
          <p:cNvPicPr>
            <a:picLocks noChangeAspect="1"/>
          </p:cNvPicPr>
          <p:nvPr/>
        </p:nvPicPr>
        <p:blipFill>
          <a:blip r:embed="rId3"/>
          <a:stretch>
            <a:fillRect/>
          </a:stretch>
        </p:blipFill>
        <p:spPr>
          <a:xfrm>
            <a:off x="392328" y="1282081"/>
            <a:ext cx="6019800" cy="5384800"/>
          </a:xfrm>
          <a:prstGeom prst="rect">
            <a:avLst/>
          </a:prstGeom>
        </p:spPr>
      </p:pic>
      <p:sp>
        <p:nvSpPr>
          <p:cNvPr id="8" name="Title 7">
            <a:extLst>
              <a:ext uri="{FF2B5EF4-FFF2-40B4-BE49-F238E27FC236}">
                <a16:creationId xmlns:a16="http://schemas.microsoft.com/office/drawing/2014/main" id="{211B134A-E508-5DDE-22D9-E8A979981EB5}"/>
              </a:ext>
            </a:extLst>
          </p:cNvPr>
          <p:cNvSpPr>
            <a:spLocks noGrp="1"/>
          </p:cNvSpPr>
          <p:nvPr>
            <p:ph type="title"/>
          </p:nvPr>
        </p:nvSpPr>
        <p:spPr>
          <a:xfrm>
            <a:off x="508399" y="208142"/>
            <a:ext cx="5903729" cy="760351"/>
          </a:xfrm>
        </p:spPr>
        <p:txBody>
          <a:bodyPr/>
          <a:lstStyle/>
          <a:p>
            <a:r>
              <a:rPr lang="en-US" dirty="0"/>
              <a:t>Excerpt from </a:t>
            </a:r>
            <a:r>
              <a:rPr lang="en-US" i="1" dirty="0" err="1"/>
              <a:t>Zong</a:t>
            </a:r>
            <a:r>
              <a:rPr lang="en-US" i="1" dirty="0"/>
              <a:t>!</a:t>
            </a:r>
          </a:p>
        </p:txBody>
      </p:sp>
    </p:spTree>
    <p:extLst>
      <p:ext uri="{BB962C8B-B14F-4D97-AF65-F5344CB8AC3E}">
        <p14:creationId xmlns:p14="http://schemas.microsoft.com/office/powerpoint/2010/main" val="2543692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6769577-7466-5D77-CA63-B00622EF2844}"/>
              </a:ext>
            </a:extLst>
          </p:cNvPr>
          <p:cNvSpPr>
            <a:spLocks noGrp="1"/>
          </p:cNvSpPr>
          <p:nvPr>
            <p:ph type="title"/>
          </p:nvPr>
        </p:nvSpPr>
        <p:spPr>
          <a:xfrm>
            <a:off x="2231136" y="473263"/>
            <a:ext cx="7950832" cy="1680149"/>
          </a:xfrm>
        </p:spPr>
        <p:txBody>
          <a:bodyPr>
            <a:normAutofit fontScale="90000"/>
          </a:bodyPr>
          <a:lstStyle/>
          <a:p>
            <a:br>
              <a:rPr lang="en-US" dirty="0"/>
            </a:br>
            <a:r>
              <a:rPr lang="en-US" b="1" dirty="0"/>
              <a:t>The Blue Prompt:</a:t>
            </a:r>
            <a:br>
              <a:rPr lang="en-US" dirty="0"/>
            </a:br>
            <a:br>
              <a:rPr lang="en-US" dirty="0"/>
            </a:br>
            <a:r>
              <a:rPr lang="en-US" sz="2200" dirty="0"/>
              <a:t>Write a list of specific blues in your life </a:t>
            </a:r>
            <a:r>
              <a:rPr lang="en-US" sz="2200" b="1" dirty="0"/>
              <a:t>OR</a:t>
            </a:r>
            <a:r>
              <a:rPr lang="en-US" sz="2200" dirty="0"/>
              <a:t> choose a specific blue object.</a:t>
            </a:r>
            <a:br>
              <a:rPr lang="en-US" dirty="0"/>
            </a:br>
            <a:endParaRPr lang="en-US" dirty="0"/>
          </a:p>
        </p:txBody>
      </p:sp>
      <p:sp>
        <p:nvSpPr>
          <p:cNvPr id="5" name="Content Placeholder 4">
            <a:extLst>
              <a:ext uri="{FF2B5EF4-FFF2-40B4-BE49-F238E27FC236}">
                <a16:creationId xmlns:a16="http://schemas.microsoft.com/office/drawing/2014/main" id="{BF7AF639-2F1E-77E0-5B7A-C351F116DC42}"/>
              </a:ext>
            </a:extLst>
          </p:cNvPr>
          <p:cNvSpPr>
            <a:spLocks noGrp="1"/>
          </p:cNvSpPr>
          <p:nvPr>
            <p:ph sz="half" idx="1"/>
          </p:nvPr>
        </p:nvSpPr>
        <p:spPr/>
        <p:txBody>
          <a:bodyPr/>
          <a:lstStyle/>
          <a:p>
            <a:pPr marL="0" indent="0">
              <a:buNone/>
            </a:pPr>
            <a:r>
              <a:rPr lang="en-US" i="1" dirty="0"/>
              <a:t>All over the world—in Greek villages, in the American Southwest, among the Tuareg—blueness repels evil. Blue glass bottles on windowsills keep devils out, and so on. Thus the front door, painted spirit blue, and the vibrant blue canopies above the windows.</a:t>
            </a:r>
          </a:p>
          <a:p>
            <a:pPr marL="0" indent="0">
              <a:buNone/>
            </a:pPr>
            <a:r>
              <a:rPr lang="en-US" dirty="0"/>
              <a:t> </a:t>
            </a:r>
          </a:p>
          <a:p>
            <a:pPr marL="0" indent="0">
              <a:buNone/>
            </a:pPr>
            <a:r>
              <a:rPr lang="en-US" dirty="0"/>
              <a:t>Louise Erdrich, </a:t>
            </a:r>
            <a:r>
              <a:rPr lang="en-US" i="1" dirty="0"/>
              <a:t>The Sentence</a:t>
            </a:r>
            <a:endParaRPr lang="en-US" dirty="0"/>
          </a:p>
          <a:p>
            <a:endParaRPr lang="en-US" dirty="0"/>
          </a:p>
        </p:txBody>
      </p:sp>
      <p:pic>
        <p:nvPicPr>
          <p:cNvPr id="9" name="Picture 8" descr="Blue flowers with dewdrops on them">
            <a:extLst>
              <a:ext uri="{FF2B5EF4-FFF2-40B4-BE49-F238E27FC236}">
                <a16:creationId xmlns:a16="http://schemas.microsoft.com/office/drawing/2014/main" id="{E1FB3952-CE3E-08C6-EC29-1E99F6E690EA}"/>
              </a:ext>
            </a:extLst>
          </p:cNvPr>
          <p:cNvPicPr>
            <a:picLocks noChangeAspect="1"/>
          </p:cNvPicPr>
          <p:nvPr/>
        </p:nvPicPr>
        <p:blipFill>
          <a:blip r:embed="rId2"/>
          <a:stretch>
            <a:fillRect/>
          </a:stretch>
        </p:blipFill>
        <p:spPr>
          <a:xfrm>
            <a:off x="5853683" y="2780271"/>
            <a:ext cx="5839584" cy="3604466"/>
          </a:xfrm>
          <a:prstGeom prst="rect">
            <a:avLst/>
          </a:prstGeom>
        </p:spPr>
      </p:pic>
    </p:spTree>
    <p:extLst>
      <p:ext uri="{BB962C8B-B14F-4D97-AF65-F5344CB8AC3E}">
        <p14:creationId xmlns:p14="http://schemas.microsoft.com/office/powerpoint/2010/main" val="242212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A3C96-2059-B146-C590-E77713119526}"/>
              </a:ext>
            </a:extLst>
          </p:cNvPr>
          <p:cNvSpPr>
            <a:spLocks noGrp="1"/>
          </p:cNvSpPr>
          <p:nvPr>
            <p:ph type="title"/>
          </p:nvPr>
        </p:nvSpPr>
        <p:spPr/>
        <p:txBody>
          <a:bodyPr/>
          <a:lstStyle/>
          <a:p>
            <a:r>
              <a:rPr lang="en-US" dirty="0"/>
              <a:t>The Porch or Lanai Prompt</a:t>
            </a:r>
          </a:p>
        </p:txBody>
      </p:sp>
      <p:sp>
        <p:nvSpPr>
          <p:cNvPr id="3" name="Content Placeholder 2">
            <a:extLst>
              <a:ext uri="{FF2B5EF4-FFF2-40B4-BE49-F238E27FC236}">
                <a16:creationId xmlns:a16="http://schemas.microsoft.com/office/drawing/2014/main" id="{FF0A6A39-92E8-D40E-257B-2BE689878AC6}"/>
              </a:ext>
            </a:extLst>
          </p:cNvPr>
          <p:cNvSpPr>
            <a:spLocks noGrp="1"/>
          </p:cNvSpPr>
          <p:nvPr>
            <p:ph sz="half" idx="1"/>
          </p:nvPr>
        </p:nvSpPr>
        <p:spPr/>
        <p:txBody>
          <a:bodyPr/>
          <a:lstStyle/>
          <a:p>
            <a:pPr marL="0" indent="0">
              <a:buNone/>
            </a:pPr>
            <a:r>
              <a:rPr lang="en-US" b="1" dirty="0"/>
              <a:t>Porch Prompt</a:t>
            </a:r>
            <a:r>
              <a:rPr lang="en-US" dirty="0"/>
              <a:t> – you are sitting on a porch in a suspect/deepening light, and you see something coming towards you. What or who is it? </a:t>
            </a:r>
          </a:p>
          <a:p>
            <a:pPr marL="0" indent="0">
              <a:buNone/>
            </a:pPr>
            <a:r>
              <a:rPr lang="en-US" dirty="0"/>
              <a:t> </a:t>
            </a:r>
          </a:p>
          <a:p>
            <a:pPr marL="0" indent="0">
              <a:buNone/>
            </a:pPr>
            <a:r>
              <a:rPr lang="en-US" dirty="0"/>
              <a:t>Note: can also do this with a rainy/steamy window if porch architecture doesn’t appeal to you or hit the right note.</a:t>
            </a:r>
          </a:p>
          <a:p>
            <a:endParaRPr lang="en-US" dirty="0"/>
          </a:p>
        </p:txBody>
      </p:sp>
      <p:pic>
        <p:nvPicPr>
          <p:cNvPr id="6" name="Content Placeholder 5" descr="Modern architecture overlooking mountainous green scene">
            <a:extLst>
              <a:ext uri="{FF2B5EF4-FFF2-40B4-BE49-F238E27FC236}">
                <a16:creationId xmlns:a16="http://schemas.microsoft.com/office/drawing/2014/main" id="{EF179E2E-A54B-F552-A013-0FC81C2CE51C}"/>
              </a:ext>
            </a:extLst>
          </p:cNvPr>
          <p:cNvPicPr>
            <a:picLocks noGrp="1" noChangeAspect="1"/>
          </p:cNvPicPr>
          <p:nvPr>
            <p:ph sz="half" idx="2"/>
          </p:nvPr>
        </p:nvPicPr>
        <p:blipFill>
          <a:blip r:embed="rId2"/>
          <a:stretch>
            <a:fillRect/>
          </a:stretch>
        </p:blipFill>
        <p:spPr>
          <a:xfrm>
            <a:off x="6096000" y="2497577"/>
            <a:ext cx="5091112" cy="3395731"/>
          </a:xfrm>
        </p:spPr>
      </p:pic>
    </p:spTree>
    <p:extLst>
      <p:ext uri="{BB962C8B-B14F-4D97-AF65-F5344CB8AC3E}">
        <p14:creationId xmlns:p14="http://schemas.microsoft.com/office/powerpoint/2010/main" val="85432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4F7DD-DC48-4915-264F-2A6A92F72C54}"/>
              </a:ext>
            </a:extLst>
          </p:cNvPr>
          <p:cNvSpPr>
            <a:spLocks noGrp="1"/>
          </p:cNvSpPr>
          <p:nvPr>
            <p:ph type="title"/>
          </p:nvPr>
        </p:nvSpPr>
        <p:spPr/>
        <p:txBody>
          <a:bodyPr/>
          <a:lstStyle/>
          <a:p>
            <a:r>
              <a:rPr lang="en-US" dirty="0"/>
              <a:t>The Bottle Tree Prompt</a:t>
            </a:r>
          </a:p>
        </p:txBody>
      </p:sp>
      <p:sp>
        <p:nvSpPr>
          <p:cNvPr id="3" name="Content Placeholder 2">
            <a:extLst>
              <a:ext uri="{FF2B5EF4-FFF2-40B4-BE49-F238E27FC236}">
                <a16:creationId xmlns:a16="http://schemas.microsoft.com/office/drawing/2014/main" id="{B86D149B-1993-9D34-7E71-E604A9AB5A56}"/>
              </a:ext>
            </a:extLst>
          </p:cNvPr>
          <p:cNvSpPr>
            <a:spLocks noGrp="1"/>
          </p:cNvSpPr>
          <p:nvPr>
            <p:ph sz="half" idx="1"/>
          </p:nvPr>
        </p:nvSpPr>
        <p:spPr>
          <a:xfrm>
            <a:off x="1384203" y="2492712"/>
            <a:ext cx="4271771" cy="3101982"/>
          </a:xfrm>
        </p:spPr>
        <p:txBody>
          <a:bodyPr/>
          <a:lstStyle/>
          <a:p>
            <a:pPr marL="0" indent="0">
              <a:buNone/>
            </a:pPr>
            <a:r>
              <a:rPr lang="en-US" dirty="0"/>
              <a:t>You come into a clearing and see a tree with bottles on its branches. </a:t>
            </a:r>
          </a:p>
          <a:p>
            <a:pPr marL="0" indent="0">
              <a:buNone/>
            </a:pPr>
            <a:r>
              <a:rPr lang="en-US" dirty="0"/>
              <a:t>Are the bottles full or empty? </a:t>
            </a:r>
          </a:p>
          <a:p>
            <a:pPr marL="0" indent="0">
              <a:buNone/>
            </a:pPr>
            <a:r>
              <a:rPr lang="en-US" dirty="0"/>
              <a:t>Describe the tree, the bottles, the clearing, and what the bottles have (or have not) trapped.</a:t>
            </a:r>
          </a:p>
          <a:p>
            <a:pPr marL="0" indent="0">
              <a:buNone/>
            </a:pPr>
            <a:endParaRPr lang="en-US" dirty="0"/>
          </a:p>
        </p:txBody>
      </p:sp>
      <p:pic>
        <p:nvPicPr>
          <p:cNvPr id="10" name="Content Placeholder 9">
            <a:extLst>
              <a:ext uri="{FF2B5EF4-FFF2-40B4-BE49-F238E27FC236}">
                <a16:creationId xmlns:a16="http://schemas.microsoft.com/office/drawing/2014/main" id="{690F1065-DE94-8350-BF36-1FF8FA739109}"/>
              </a:ext>
            </a:extLst>
          </p:cNvPr>
          <p:cNvPicPr>
            <a:picLocks noGrp="1" noChangeAspect="1"/>
          </p:cNvPicPr>
          <p:nvPr>
            <p:ph sz="half" idx="2"/>
          </p:nvPr>
        </p:nvPicPr>
        <p:blipFill>
          <a:blip r:embed="rId2"/>
          <a:stretch>
            <a:fillRect/>
          </a:stretch>
        </p:blipFill>
        <p:spPr>
          <a:xfrm>
            <a:off x="5980542" y="2492712"/>
            <a:ext cx="5474171" cy="3855397"/>
          </a:xfrm>
        </p:spPr>
      </p:pic>
    </p:spTree>
    <p:extLst>
      <p:ext uri="{BB962C8B-B14F-4D97-AF65-F5344CB8AC3E}">
        <p14:creationId xmlns:p14="http://schemas.microsoft.com/office/powerpoint/2010/main" val="1972534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D80E-4D0A-BFDE-13A9-C2BC5E4AD54F}"/>
              </a:ext>
            </a:extLst>
          </p:cNvPr>
          <p:cNvSpPr>
            <a:spLocks noGrp="1"/>
          </p:cNvSpPr>
          <p:nvPr>
            <p:ph type="title"/>
          </p:nvPr>
        </p:nvSpPr>
        <p:spPr/>
        <p:txBody>
          <a:bodyPr/>
          <a:lstStyle/>
          <a:p>
            <a:r>
              <a:rPr lang="en-US" dirty="0"/>
              <a:t>“This is a Song for Trapping a Ghost” Prompt</a:t>
            </a:r>
          </a:p>
        </p:txBody>
      </p:sp>
      <p:sp>
        <p:nvSpPr>
          <p:cNvPr id="3" name="Content Placeholder 2">
            <a:extLst>
              <a:ext uri="{FF2B5EF4-FFF2-40B4-BE49-F238E27FC236}">
                <a16:creationId xmlns:a16="http://schemas.microsoft.com/office/drawing/2014/main" id="{DE0393FE-B382-F16F-013A-1AC33C8F0AE5}"/>
              </a:ext>
            </a:extLst>
          </p:cNvPr>
          <p:cNvSpPr>
            <a:spLocks noGrp="1"/>
          </p:cNvSpPr>
          <p:nvPr>
            <p:ph sz="half" idx="1"/>
          </p:nvPr>
        </p:nvSpPr>
        <p:spPr>
          <a:xfrm>
            <a:off x="6722322" y="2653490"/>
            <a:ext cx="4271771" cy="3101982"/>
          </a:xfrm>
        </p:spPr>
        <p:txBody>
          <a:bodyPr/>
          <a:lstStyle/>
          <a:p>
            <a:pPr marL="0" indent="0">
              <a:buNone/>
            </a:pPr>
            <a:r>
              <a:rPr lang="en-US" dirty="0"/>
              <a:t>Using the title above (you can change it later!), write your own song or ritual for trapping a particular ghost or memory in your history.</a:t>
            </a:r>
          </a:p>
        </p:txBody>
      </p:sp>
      <p:pic>
        <p:nvPicPr>
          <p:cNvPr id="6" name="Content Placeholder 5">
            <a:extLst>
              <a:ext uri="{FF2B5EF4-FFF2-40B4-BE49-F238E27FC236}">
                <a16:creationId xmlns:a16="http://schemas.microsoft.com/office/drawing/2014/main" id="{E22CB013-B74C-587A-D7F4-23A2AEA23339}"/>
              </a:ext>
            </a:extLst>
          </p:cNvPr>
          <p:cNvPicPr>
            <a:picLocks noGrp="1" noChangeAspect="1"/>
          </p:cNvPicPr>
          <p:nvPr>
            <p:ph sz="half" idx="2"/>
          </p:nvPr>
        </p:nvPicPr>
        <p:blipFill>
          <a:blip r:embed="rId2"/>
          <a:stretch>
            <a:fillRect/>
          </a:stretch>
        </p:blipFill>
        <p:spPr>
          <a:xfrm>
            <a:off x="638785" y="2636561"/>
            <a:ext cx="5514635" cy="3101982"/>
          </a:xfrm>
        </p:spPr>
      </p:pic>
    </p:spTree>
    <p:extLst>
      <p:ext uri="{BB962C8B-B14F-4D97-AF65-F5344CB8AC3E}">
        <p14:creationId xmlns:p14="http://schemas.microsoft.com/office/powerpoint/2010/main" val="108103564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Parcel</Template>
  <TotalTime>51</TotalTime>
  <Words>1266</Words>
  <Application>Microsoft Macintosh PowerPoint</Application>
  <PresentationFormat>Widescreen</PresentationFormat>
  <Paragraphs>89</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Gill Sans MT</vt:lpstr>
      <vt:lpstr>Parcel</vt:lpstr>
      <vt:lpstr>Hauntology: A Poetics</vt:lpstr>
      <vt:lpstr>What is hauntology?</vt:lpstr>
      <vt:lpstr>Excerpt from Jorie Graham’s “Some Notes on Silence”</vt:lpstr>
      <vt:lpstr>PowerPoint Presentation</vt:lpstr>
      <vt:lpstr>5-Minute Writing Warm Up</vt:lpstr>
      <vt:lpstr>Excerpt from M. NourbeSe Philip’s Zong!    (“Notanda”)</vt:lpstr>
      <vt:lpstr>Excerpt from Zong!</vt:lpstr>
      <vt:lpstr> The Blue Prompt:  Write a list of specific blues in your life OR choose a specific blue object. </vt:lpstr>
      <vt:lpstr>The Porch or Lanai Prompt</vt:lpstr>
      <vt:lpstr>The Bottle Tree Prompt</vt:lpstr>
      <vt:lpstr>“This is a Song for Trapping a Ghost” Prompt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Hauntology: A Poetics</dc:title>
  <dc:creator>Hannah VanderHart</dc:creator>
  <cp:lastModifiedBy>Hannah VanderHart</cp:lastModifiedBy>
  <cp:revision>1</cp:revision>
  <dcterms:created xsi:type="dcterms:W3CDTF">2022-07-31T17:57:52Z</dcterms:created>
  <dcterms:modified xsi:type="dcterms:W3CDTF">2022-07-31T18:49:14Z</dcterms:modified>
</cp:coreProperties>
</file>